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801600" cy="9601200" type="A3"/>
  <p:notesSz cx="6797675" cy="9926638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33"/>
    <a:srgbClr val="66FF66"/>
    <a:srgbClr val="00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09" autoAdjust="0"/>
    <p:restoredTop sz="96192" autoAdjust="0"/>
  </p:normalViewPr>
  <p:slideViewPr>
    <p:cSldViewPr>
      <p:cViewPr varScale="1">
        <p:scale>
          <a:sx n="80" d="100"/>
          <a:sy n="80" d="100"/>
        </p:scale>
        <p:origin x="2214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7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72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1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768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83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6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16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16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2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91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71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5D37-AC9B-4A2E-B9AA-3C7EB0DA126C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FBE2-B6F2-47E8-99E1-65EE0E6C10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4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六邊形 8"/>
          <p:cNvSpPr/>
          <p:nvPr/>
        </p:nvSpPr>
        <p:spPr>
          <a:xfrm>
            <a:off x="148984" y="1421793"/>
            <a:ext cx="1711877" cy="77325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56084" y="1935505"/>
            <a:ext cx="25523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600" dirty="0"/>
          </a:p>
        </p:txBody>
      </p:sp>
      <p:sp>
        <p:nvSpPr>
          <p:cNvPr id="30" name="圓角矩形 29"/>
          <p:cNvSpPr/>
          <p:nvPr/>
        </p:nvSpPr>
        <p:spPr>
          <a:xfrm>
            <a:off x="7179606" y="2260298"/>
            <a:ext cx="1082618" cy="324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職業衛生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5824736" y="2214544"/>
            <a:ext cx="1152128" cy="4197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微生物及免疫</a:t>
            </a:r>
            <a:endParaRPr lang="en-US" altLang="zh-TW" sz="1200" u="none" strike="noStrike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t"/>
            <a:r>
              <a:rPr lang="zh-TW" altLang="en-US" sz="1200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 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689288" y="2261233"/>
            <a:ext cx="974752" cy="324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環境衛生 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2009257" y="2249156"/>
            <a:ext cx="1165782" cy="30900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普通生物學 </a:t>
            </a:r>
            <a:r>
              <a:rPr lang="en-US" altLang="zh-TW" sz="120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1864296" y="5483747"/>
            <a:ext cx="1376234" cy="51573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環境科學概論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普通生物學實驗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zh-TW" altLang="en-US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4" name="圓角矩形 33"/>
          <p:cNvSpPr/>
          <p:nvPr/>
        </p:nvSpPr>
        <p:spPr>
          <a:xfrm>
            <a:off x="3444280" y="5571904"/>
            <a:ext cx="940296" cy="3364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有機化學 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10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528592" y="5516183"/>
            <a:ext cx="1206123" cy="44793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生物化學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概論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   </a:t>
            </a:r>
            <a:b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病媒管制學 </a:t>
            </a:r>
            <a: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1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6976864" y="5432670"/>
            <a:ext cx="1363577" cy="81528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食品衛生安全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pPr fontAlgn="t"/>
            <a:r>
              <a:rPr lang="zh-TW" altLang="en-US" sz="10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衛生化學</a:t>
            </a:r>
            <a:r>
              <a:rPr lang="en-US" altLang="zh-TW" sz="10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0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含實驗</a:t>
            </a:r>
            <a:r>
              <a:rPr lang="en-US" altLang="zh-TW" sz="10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3</a:t>
            </a:r>
          </a:p>
          <a:p>
            <a:pPr fontAlgn="t"/>
            <a:r>
              <a:rPr lang="zh-TW" altLang="en-US" sz="1000" i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工業與環境毒物學</a:t>
            </a:r>
            <a:r>
              <a:rPr lang="en-US" altLang="zh-TW" sz="1000" i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pPr fontAlgn="t"/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輻射安全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</a:t>
            </a: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偶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10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8489032" y="5588410"/>
            <a:ext cx="1310733" cy="4717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u="none" strike="noStrike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職業病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概論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奇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9929192" y="5595249"/>
            <a:ext cx="1398937" cy="471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05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全球氣候變遷</a:t>
            </a:r>
            <a:r>
              <a:rPr lang="en-US" altLang="zh-TW" sz="105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05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奇</a:t>
            </a:r>
            <a:r>
              <a:rPr lang="en-US" altLang="zh-TW" sz="105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2       </a:t>
            </a:r>
            <a:br>
              <a:rPr lang="en-US" altLang="zh-TW" sz="105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05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緊急醫療救護</a:t>
            </a:r>
            <a:r>
              <a:rPr lang="zh-TW" altLang="en-US" sz="1050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 </a:t>
            </a:r>
            <a:r>
              <a:rPr lang="en-US" altLang="zh-TW" sz="1050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05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11494857" y="5510408"/>
            <a:ext cx="1200685" cy="61520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職業</a:t>
            </a:r>
            <a:r>
              <a:rPr lang="zh-TW" altLang="en-US" sz="1100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安全衛生</a:t>
            </a:r>
            <a:endParaRPr lang="en-US" altLang="zh-TW" sz="1100" u="none" strike="noStrike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法規 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工業通風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奇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)2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2095214" y="6463337"/>
            <a:ext cx="777018" cy="32923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性教育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5771912" y="6299592"/>
            <a:ext cx="1113515" cy="75420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物質濫用教育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偶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2</a:t>
            </a:r>
          </a:p>
          <a:p>
            <a:pPr fontAlgn="t"/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消費者保健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奇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)2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6976863" y="6444818"/>
            <a:ext cx="1363577" cy="60897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健康心理學導論</a:t>
            </a:r>
            <a: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奇</a:t>
            </a:r>
            <a: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10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t"/>
            <a:r>
              <a:rPr lang="zh-TW" altLang="en-US" sz="1100" i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健康促進學校</a:t>
            </a:r>
            <a:r>
              <a:rPr lang="en-US" altLang="zh-TW" sz="1100" i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</a:t>
            </a:r>
            <a:r>
              <a:rPr lang="zh-TW" altLang="en-US" sz="1100" i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偶</a:t>
            </a:r>
            <a:r>
              <a:rPr lang="en-US" altLang="zh-TW" sz="1100" i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110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11548852" y="6394820"/>
            <a:ext cx="1069987" cy="499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</a:t>
            </a:r>
            <a:r>
              <a:rPr lang="zh-TW" altLang="en-US" sz="1100" b="1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促進方案</a:t>
            </a:r>
            <a:endParaRPr lang="en-US" altLang="zh-TW" sz="1100" b="1" u="none" strike="noStrike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fontAlgn="t"/>
            <a:r>
              <a:rPr lang="zh-TW" altLang="en-US" sz="1100" b="1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規劃</a:t>
            </a:r>
            <a:r>
              <a:rPr lang="zh-TW" altLang="en-US" sz="11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b="1" u="none" strike="noStrik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en-US" altLang="zh-TW" sz="11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3520480" y="2904552"/>
            <a:ext cx="980745" cy="30202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心理學 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2(+)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9" name="圓角矩形 48"/>
          <p:cNvSpPr/>
          <p:nvPr/>
        </p:nvSpPr>
        <p:spPr>
          <a:xfrm>
            <a:off x="5897486" y="2802187"/>
            <a:ext cx="1082831" cy="48154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健康促進與教育 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10103339" y="2911065"/>
            <a:ext cx="1050641" cy="28222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社區健康 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9989766" y="7348546"/>
            <a:ext cx="1236694" cy="357854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100" b="1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長期照護政策 </a:t>
            </a:r>
            <a:r>
              <a:rPr lang="en-US" altLang="zh-TW" sz="1100" b="1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  </a:t>
            </a:r>
            <a:endParaRPr lang="en-US" altLang="zh-TW" sz="11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5" name="圓角矩形 54"/>
          <p:cNvSpPr/>
          <p:nvPr/>
        </p:nvSpPr>
        <p:spPr>
          <a:xfrm>
            <a:off x="8345889" y="7104856"/>
            <a:ext cx="1461818" cy="756000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健康保險應用 </a:t>
            </a:r>
            <a:r>
              <a:rPr lang="en-US" altLang="zh-TW" sz="11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br>
              <a:rPr lang="en-US" altLang="zh-TW" sz="11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會計學 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          </a:t>
            </a:r>
            <a:b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老年健康風險</a:t>
            </a:r>
            <a:r>
              <a:rPr lang="zh-TW" altLang="en-US" sz="11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管理</a:t>
            </a:r>
            <a:r>
              <a:rPr lang="en-US" altLang="zh-TW" sz="11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6" name="圓角矩形 55"/>
          <p:cNvSpPr/>
          <p:nvPr/>
        </p:nvSpPr>
        <p:spPr>
          <a:xfrm>
            <a:off x="6976864" y="7181568"/>
            <a:ext cx="1060833" cy="598788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100" b="1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健康保險</a:t>
            </a:r>
            <a:r>
              <a:rPr lang="zh-TW" altLang="en-US" sz="1100" b="1" u="none" strike="noStrike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 </a:t>
            </a:r>
            <a:r>
              <a:rPr lang="en-US" altLang="zh-TW" sz="1100" b="1" u="none" strike="noStrike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7" name="圓角矩形 56"/>
          <p:cNvSpPr/>
          <p:nvPr/>
        </p:nvSpPr>
        <p:spPr>
          <a:xfrm>
            <a:off x="2009257" y="3648562"/>
            <a:ext cx="1007167" cy="325030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管理學 </a:t>
            </a:r>
            <a:r>
              <a:rPr lang="en-US" altLang="zh-TW" sz="12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2(+)</a:t>
            </a:r>
            <a:endParaRPr lang="en-US" altLang="zh-TW" sz="1200" b="1" i="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8" name="圓角矩形 57"/>
          <p:cNvSpPr/>
          <p:nvPr/>
        </p:nvSpPr>
        <p:spPr>
          <a:xfrm>
            <a:off x="4689288" y="3492191"/>
            <a:ext cx="1051955" cy="604301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人口及衛生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統計學</a:t>
            </a:r>
            <a:r>
              <a:rPr lang="en-US" altLang="zh-TW" sz="12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   </a:t>
            </a:r>
          </a:p>
          <a:p>
            <a:pPr fontAlgn="t"/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衛生行政 </a:t>
            </a:r>
            <a:r>
              <a:rPr lang="en-US" altLang="zh-TW" sz="12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200" b="1" i="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6939462" y="3615960"/>
            <a:ext cx="1580662" cy="493978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經濟學原理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2(+)</a:t>
            </a:r>
            <a:endParaRPr lang="en-US" altLang="zh-TW" sz="1200" b="1" dirty="0">
              <a:solidFill>
                <a:srgbClr val="0070C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t"/>
            <a:r>
              <a:rPr lang="zh-TW" altLang="en-US" sz="12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醫事</a:t>
            </a:r>
            <a:r>
              <a:rPr lang="zh-TW" altLang="en-US" sz="1200" u="none" strike="noStrike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服務機構管理 </a:t>
            </a:r>
            <a:r>
              <a:rPr lang="en-US" altLang="zh-TW" sz="1200" u="none" strike="noStrike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0" name="圓角矩形 59"/>
          <p:cNvSpPr/>
          <p:nvPr/>
        </p:nvSpPr>
        <p:spPr>
          <a:xfrm>
            <a:off x="8603158" y="3713469"/>
            <a:ext cx="1408839" cy="324000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衛生計畫與評估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200" b="1" i="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3199555" y="4454381"/>
            <a:ext cx="1381970" cy="245353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生物統計學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2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5" name="圓角矩形 64"/>
          <p:cNvSpPr/>
          <p:nvPr/>
        </p:nvSpPr>
        <p:spPr>
          <a:xfrm>
            <a:off x="4637325" y="4360048"/>
            <a:ext cx="1403435" cy="476394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生物統計學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2</a:t>
            </a:r>
            <a:b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流行病學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2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6" name="圓角矩形 65"/>
          <p:cNvSpPr/>
          <p:nvPr/>
        </p:nvSpPr>
        <p:spPr>
          <a:xfrm>
            <a:off x="6104618" y="4437731"/>
            <a:ext cx="1208190" cy="335235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流行病學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2</a:t>
            </a:r>
            <a:endParaRPr lang="en-US" altLang="zh-TW" sz="12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8" name="圓角矩形 67"/>
          <p:cNvSpPr/>
          <p:nvPr/>
        </p:nvSpPr>
        <p:spPr>
          <a:xfrm>
            <a:off x="6885427" y="8130495"/>
            <a:ext cx="1378906" cy="631235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資料科學概論 </a:t>
            </a:r>
            <a: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   </a:t>
            </a:r>
            <a:b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統計軟體應用 </a:t>
            </a:r>
            <a:r>
              <a:rPr lang="en-US" altLang="zh-TW" sz="11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pPr fontAlgn="t"/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應用流行病學 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奇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110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9" name="圓角矩形 68"/>
          <p:cNvSpPr/>
          <p:nvPr/>
        </p:nvSpPr>
        <p:spPr>
          <a:xfrm>
            <a:off x="8443595" y="8138125"/>
            <a:ext cx="1326889" cy="615973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資料查詢與分析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fontAlgn="t"/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SQL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語言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b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資料處理實務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en-US" altLang="zh-TW" sz="11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134333" y="1453993"/>
            <a:ext cx="174117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系必修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53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院核心課程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普生、普化、生理</a:t>
            </a:r>
            <a:r>
              <a:rPr lang="en-US" altLang="zh-TW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73187" y="8962896"/>
            <a:ext cx="2223157" cy="5121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實線</a:t>
            </a:r>
            <a:r>
              <a:rPr lang="zh-TW" altLang="en-US" sz="1600" b="1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框：</a:t>
            </a:r>
            <a:r>
              <a:rPr lang="zh-TW" altLang="en-US" sz="1600" b="1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必修課程</a:t>
            </a:r>
            <a:endParaRPr lang="en-US" altLang="zh-TW" sz="1600" b="1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虛線框：學群選修課程</a:t>
            </a:r>
            <a:endParaRPr lang="zh-TW" altLang="en-US" sz="1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73187" y="352748"/>
            <a:ext cx="1869843" cy="853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zh-TW" sz="18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18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級</a:t>
            </a:r>
            <a:endParaRPr lang="en-US" altLang="zh-TW" sz="1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慈濟大學公衛系</a:t>
            </a:r>
            <a:endParaRPr lang="en-US" altLang="zh-TW" sz="1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大學部課程地圖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152328" y="19208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大一上</a:t>
            </a:r>
          </a:p>
        </p:txBody>
      </p:sp>
      <p:sp>
        <p:nvSpPr>
          <p:cNvPr id="176" name="文字方塊 175"/>
          <p:cNvSpPr txBox="1"/>
          <p:nvPr/>
        </p:nvSpPr>
        <p:spPr>
          <a:xfrm>
            <a:off x="3520480" y="19208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大一下</a:t>
            </a:r>
          </a:p>
        </p:txBody>
      </p:sp>
      <p:sp>
        <p:nvSpPr>
          <p:cNvPr id="177" name="文字方塊 176"/>
          <p:cNvSpPr txBox="1"/>
          <p:nvPr/>
        </p:nvSpPr>
        <p:spPr>
          <a:xfrm>
            <a:off x="5968752" y="18865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大二下</a:t>
            </a:r>
          </a:p>
        </p:txBody>
      </p:sp>
      <p:sp>
        <p:nvSpPr>
          <p:cNvPr id="178" name="文字方塊 177"/>
          <p:cNvSpPr txBox="1"/>
          <p:nvPr/>
        </p:nvSpPr>
        <p:spPr>
          <a:xfrm>
            <a:off x="8633048" y="170715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大三下</a:t>
            </a:r>
          </a:p>
        </p:txBody>
      </p:sp>
      <p:sp>
        <p:nvSpPr>
          <p:cNvPr id="179" name="文字方塊 178"/>
          <p:cNvSpPr txBox="1"/>
          <p:nvPr/>
        </p:nvSpPr>
        <p:spPr>
          <a:xfrm>
            <a:off x="11585376" y="25595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大四下</a:t>
            </a:r>
          </a:p>
        </p:txBody>
      </p:sp>
      <p:sp>
        <p:nvSpPr>
          <p:cNvPr id="180" name="文字方塊 179"/>
          <p:cNvSpPr txBox="1"/>
          <p:nvPr/>
        </p:nvSpPr>
        <p:spPr>
          <a:xfrm>
            <a:off x="4744616" y="20850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大二上</a:t>
            </a:r>
          </a:p>
        </p:txBody>
      </p:sp>
      <p:sp>
        <p:nvSpPr>
          <p:cNvPr id="181" name="文字方塊 180"/>
          <p:cNvSpPr txBox="1"/>
          <p:nvPr/>
        </p:nvSpPr>
        <p:spPr>
          <a:xfrm>
            <a:off x="7192888" y="19862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大三上</a:t>
            </a:r>
          </a:p>
        </p:txBody>
      </p:sp>
      <p:sp>
        <p:nvSpPr>
          <p:cNvPr id="182" name="文字方塊 181"/>
          <p:cNvSpPr txBox="1"/>
          <p:nvPr/>
        </p:nvSpPr>
        <p:spPr>
          <a:xfrm>
            <a:off x="10145216" y="20850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大四上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2012791" y="646140"/>
            <a:ext cx="1291007" cy="60996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普通化學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化學實驗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公共衛生導論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3" name="圓角矩形 182"/>
          <p:cNvSpPr/>
          <p:nvPr/>
        </p:nvSpPr>
        <p:spPr>
          <a:xfrm>
            <a:off x="3408689" y="572711"/>
            <a:ext cx="1407229" cy="77758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台灣原住民概論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公共衛生產業</a:t>
            </a:r>
            <a:endParaRPr lang="en-US" altLang="zh-TW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與職涯發展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2(+)</a:t>
            </a:r>
          </a:p>
        </p:txBody>
      </p:sp>
      <p:sp>
        <p:nvSpPr>
          <p:cNvPr id="194" name="圓角矩形 193"/>
          <p:cNvSpPr/>
          <p:nvPr/>
        </p:nvSpPr>
        <p:spPr>
          <a:xfrm>
            <a:off x="5831647" y="596768"/>
            <a:ext cx="1107916" cy="61435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生理學實驗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5" name="圓角矩形 194"/>
          <p:cNvSpPr/>
          <p:nvPr/>
        </p:nvSpPr>
        <p:spPr>
          <a:xfrm>
            <a:off x="7037210" y="623197"/>
            <a:ext cx="1313762" cy="61435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公共衛生實習</a:t>
            </a:r>
            <a:r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)2</a:t>
            </a:r>
          </a:p>
          <a:p>
            <a:r>
              <a:rPr lang="zh-TW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</a:t>
            </a:r>
            <a:r>
              <a:rPr lang="zh-TW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en-US" altLang="zh-TW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6" name="圓角矩形 195"/>
          <p:cNvSpPr/>
          <p:nvPr/>
        </p:nvSpPr>
        <p:spPr>
          <a:xfrm>
            <a:off x="8480233" y="547056"/>
            <a:ext cx="1333463" cy="86409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公共衛生專題研究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)1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營養學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公共衛生法規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endParaRPr lang="en-US" altLang="zh-TW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8" name="圓角矩形 197"/>
          <p:cNvSpPr/>
          <p:nvPr/>
        </p:nvSpPr>
        <p:spPr>
          <a:xfrm>
            <a:off x="10011997" y="558209"/>
            <a:ext cx="1233326" cy="79208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公共衛生專題研究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)1</a:t>
            </a:r>
          </a:p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公共衛生實習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)3</a:t>
            </a:r>
          </a:p>
        </p:txBody>
      </p:sp>
      <p:sp>
        <p:nvSpPr>
          <p:cNvPr id="199" name="圓角矩形 198"/>
          <p:cNvSpPr/>
          <p:nvPr/>
        </p:nvSpPr>
        <p:spPr>
          <a:xfrm>
            <a:off x="11579651" y="698190"/>
            <a:ext cx="996724" cy="56182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公共衛生專題討論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1" name="圓角矩形 200"/>
          <p:cNvSpPr/>
          <p:nvPr/>
        </p:nvSpPr>
        <p:spPr>
          <a:xfrm>
            <a:off x="8502604" y="1523293"/>
            <a:ext cx="1283586" cy="681539"/>
          </a:xfrm>
          <a:prstGeom prst="roundRect">
            <a:avLst/>
          </a:prstGeom>
          <a:ln w="381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保健</a:t>
            </a:r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藥膳學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73187" y="5455419"/>
            <a:ext cx="1632676" cy="3206076"/>
            <a:chOff x="75776" y="4811286"/>
            <a:chExt cx="1632676" cy="3206076"/>
          </a:xfrm>
        </p:grpSpPr>
        <p:sp>
          <p:nvSpPr>
            <p:cNvPr id="41" name="矩形 40"/>
            <p:cNvSpPr>
              <a:spLocks noChangeAspect="1"/>
            </p:cNvSpPr>
            <p:nvPr/>
          </p:nvSpPr>
          <p:spPr>
            <a:xfrm>
              <a:off x="88451" y="4811286"/>
              <a:ext cx="1620000" cy="33855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環境與</a:t>
              </a:r>
              <a:r>
                <a:rPr lang="zh-TW" altLang="en-US" sz="160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職業</a:t>
              </a:r>
              <a:r>
                <a:rPr lang="zh-TW" altLang="en-US" sz="160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衛生</a:t>
              </a:r>
              <a:endParaRPr lang="en-US" altLang="zh-TW" sz="16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6" name="群組 5"/>
            <p:cNvGrpSpPr/>
            <p:nvPr/>
          </p:nvGrpSpPr>
          <p:grpSpPr>
            <a:xfrm>
              <a:off x="75776" y="5687615"/>
              <a:ext cx="1632676" cy="2329747"/>
              <a:chOff x="75776" y="5761945"/>
              <a:chExt cx="1632676" cy="2329747"/>
            </a:xfrm>
          </p:grpSpPr>
          <p:sp>
            <p:nvSpPr>
              <p:cNvPr id="52" name="矩形 51"/>
              <p:cNvSpPr>
                <a:spLocks noChangeAspect="1"/>
              </p:cNvSpPr>
              <p:nvPr/>
            </p:nvSpPr>
            <p:spPr>
              <a:xfrm>
                <a:off x="75776" y="5761945"/>
                <a:ext cx="1620000" cy="33855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社會及</a:t>
                </a:r>
                <a:r>
                  <a:rPr lang="zh-TW" altLang="en-US" sz="160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行為</a:t>
                </a:r>
                <a:r>
                  <a:rPr lang="zh-TW" altLang="en-US" sz="160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科學</a:t>
                </a:r>
                <a:endParaRPr lang="zh-TW" altLang="en-US" sz="16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88452" y="6634431"/>
                <a:ext cx="1620000" cy="3385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衛生行政</a:t>
                </a:r>
                <a:r>
                  <a:rPr lang="zh-TW" altLang="en-US" sz="160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及</a:t>
                </a:r>
                <a:r>
                  <a:rPr lang="zh-TW" altLang="en-US" sz="160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管理</a:t>
                </a:r>
                <a:endParaRPr lang="en-US" altLang="zh-TW" sz="160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75776" y="7506917"/>
                <a:ext cx="1619037" cy="58477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60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生物</a:t>
                </a:r>
                <a:r>
                  <a:rPr lang="zh-TW" altLang="en-US" sz="160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統計與</a:t>
                </a:r>
                <a:endParaRPr lang="en-US" altLang="zh-TW" sz="160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ctr"/>
                <a:r>
                  <a:rPr lang="zh-TW" altLang="en-US" sz="160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流行病學</a:t>
                </a:r>
                <a:endParaRPr lang="en-US" altLang="zh-TW" sz="160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11" name="直線接點 10"/>
          <p:cNvCxnSpPr>
            <a:cxnSpLocks/>
          </p:cNvCxnSpPr>
          <p:nvPr/>
        </p:nvCxnSpPr>
        <p:spPr>
          <a:xfrm flipV="1">
            <a:off x="0" y="4993680"/>
            <a:ext cx="12832912" cy="5655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字方塊 104"/>
          <p:cNvSpPr txBox="1"/>
          <p:nvPr/>
        </p:nvSpPr>
        <p:spPr>
          <a:xfrm>
            <a:off x="2483723" y="9088150"/>
            <a:ext cx="8293596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(+)</a:t>
            </a:r>
            <a:r>
              <a:rPr lang="zh-TW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表示管理學、心理學及經濟學原理</a:t>
            </a:r>
            <a:r>
              <a:rPr lang="zh-HK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社會學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四選二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；社會學可至傳播系</a:t>
            </a:r>
            <a:r>
              <a:rPr lang="zh-TW" altLang="en-US" sz="110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1100" smtClean="0">
                <a:latin typeface="標楷體" panose="03000509000000000000" pitchFamily="65" charset="-120"/>
                <a:ea typeface="標楷體" panose="03000509000000000000" pitchFamily="65" charset="-120"/>
              </a:rPr>
              <a:t>課；</a:t>
            </a:r>
            <a:r>
              <a:rPr lang="en-US" altLang="zh-TW" sz="110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>
                <a:latin typeface="標楷體" panose="03000509000000000000" pitchFamily="65" charset="-120"/>
                <a:ea typeface="標楷體" panose="03000509000000000000" pitchFamily="65" charset="-120"/>
              </a:rPr>
              <a:t>奇</a:t>
            </a:r>
            <a:r>
              <a:rPr lang="en-US" altLang="zh-TW" sz="110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110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>
                <a:latin typeface="標楷體" panose="03000509000000000000" pitchFamily="65" charset="-120"/>
                <a:ea typeface="標楷體" panose="03000509000000000000" pitchFamily="65" charset="-120"/>
              </a:rPr>
              <a:t>偶</a:t>
            </a:r>
            <a:r>
              <a:rPr lang="en-US" altLang="zh-TW" sz="110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>
                <a:latin typeface="標楷體" panose="03000509000000000000" pitchFamily="65" charset="-120"/>
                <a:ea typeface="標楷體" panose="03000509000000000000" pitchFamily="65" charset="-120"/>
              </a:rPr>
              <a:t>代表課程在奇或偶數</a:t>
            </a:r>
            <a:r>
              <a:rPr lang="zh-TW" altLang="en-US" sz="110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1100" smtClean="0">
                <a:latin typeface="標楷體" panose="03000509000000000000" pitchFamily="65" charset="-120"/>
                <a:ea typeface="標楷體" panose="03000509000000000000" pitchFamily="65" charset="-120"/>
              </a:rPr>
              <a:t>開課</a:t>
            </a:r>
            <a:endParaRPr lang="zh-TW" altLang="en-US" sz="14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5782543" y="5441263"/>
            <a:ext cx="1206123" cy="629116"/>
            <a:chOff x="6025721" y="5591718"/>
            <a:chExt cx="1054737" cy="339477"/>
          </a:xfrm>
        </p:grpSpPr>
        <p:sp>
          <p:nvSpPr>
            <p:cNvPr id="5" name="圓角矩形 4"/>
            <p:cNvSpPr/>
            <p:nvPr/>
          </p:nvSpPr>
          <p:spPr>
            <a:xfrm>
              <a:off x="6068663" y="5591718"/>
              <a:ext cx="927163" cy="33947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025721" y="5599529"/>
              <a:ext cx="1054737" cy="3238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TW" altLang="en-US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環境微生物學</a:t>
              </a:r>
              <a:r>
                <a:rPr lang="en-US" altLang="zh-TW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</a:p>
            <a:p>
              <a:r>
                <a:rPr lang="zh-TW" altLang="en-US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生物科技技術與應用</a:t>
              </a:r>
              <a:r>
                <a:rPr lang="en-US" altLang="zh-TW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含實驗</a:t>
              </a:r>
              <a:r>
                <a:rPr lang="en-US" altLang="zh-TW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)2</a:t>
              </a:r>
            </a:p>
          </p:txBody>
        </p:sp>
      </p:grpSp>
      <p:sp>
        <p:nvSpPr>
          <p:cNvPr id="10" name="圓角矩形 9"/>
          <p:cNvSpPr/>
          <p:nvPr/>
        </p:nvSpPr>
        <p:spPr>
          <a:xfrm>
            <a:off x="11494857" y="1433350"/>
            <a:ext cx="1204149" cy="83943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公共衛生專題</a:t>
            </a:r>
            <a:endParaRPr lang="en-US" altLang="zh-TW" sz="120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</a:t>
            </a:r>
            <a:r>
              <a:rPr lang="en-US" altLang="zh-TW" sz="1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)1</a:t>
            </a:r>
          </a:p>
          <a:p>
            <a:r>
              <a:rPr lang="zh-TW" altLang="en-US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公共衛生實習</a:t>
            </a:r>
            <a:r>
              <a:rPr lang="en-US" altLang="zh-TW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120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)3</a:t>
            </a:r>
            <a:endParaRPr lang="zh-TW" altLang="en-US" sz="12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1" name="圓角矩形 80"/>
          <p:cNvSpPr/>
          <p:nvPr/>
        </p:nvSpPr>
        <p:spPr>
          <a:xfrm>
            <a:off x="4557445" y="6454319"/>
            <a:ext cx="1148415" cy="3596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心理疾病預防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2(</a:t>
            </a:r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偶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</a:t>
            </a:r>
          </a:p>
        </p:txBody>
      </p:sp>
      <p:sp>
        <p:nvSpPr>
          <p:cNvPr id="83" name="六邊形 82"/>
          <p:cNvSpPr/>
          <p:nvPr/>
        </p:nvSpPr>
        <p:spPr>
          <a:xfrm>
            <a:off x="460758" y="2253255"/>
            <a:ext cx="1029402" cy="65227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18392" y="2355733"/>
            <a:ext cx="111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英文課程</a:t>
            </a:r>
          </a:p>
          <a:p>
            <a:pPr algn="ctr"/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應修</a:t>
            </a: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84" name="六邊形 83"/>
          <p:cNvSpPr/>
          <p:nvPr/>
        </p:nvSpPr>
        <p:spPr>
          <a:xfrm>
            <a:off x="452722" y="2983768"/>
            <a:ext cx="1029402" cy="65227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410356" y="3086246"/>
            <a:ext cx="111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體育課程</a:t>
            </a:r>
            <a:endParaRPr lang="en-US" altLang="zh-TW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應修</a:t>
            </a: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6" name="六邊形 85"/>
          <p:cNvSpPr/>
          <p:nvPr/>
        </p:nvSpPr>
        <p:spPr>
          <a:xfrm>
            <a:off x="424136" y="3732896"/>
            <a:ext cx="1029402" cy="65227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文字方塊 86"/>
          <p:cNvSpPr txBox="1"/>
          <p:nvPr/>
        </p:nvSpPr>
        <p:spPr>
          <a:xfrm>
            <a:off x="376026" y="3835374"/>
            <a:ext cx="111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通識課程</a:t>
            </a:r>
          </a:p>
          <a:p>
            <a:pPr algn="ctr"/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應修</a:t>
            </a: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26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7" name="圓角矩形 200">
            <a:extLst>
              <a:ext uri="{FF2B5EF4-FFF2-40B4-BE49-F238E27FC236}">
                <a16:creationId xmlns:a16="http://schemas.microsoft.com/office/drawing/2014/main" id="{661E76E6-5455-4B90-8195-9E53965522C9}"/>
              </a:ext>
            </a:extLst>
          </p:cNvPr>
          <p:cNvSpPr/>
          <p:nvPr/>
        </p:nvSpPr>
        <p:spPr>
          <a:xfrm>
            <a:off x="5841867" y="1357058"/>
            <a:ext cx="1124404" cy="293059"/>
          </a:xfrm>
          <a:prstGeom prst="roundRect">
            <a:avLst/>
          </a:prstGeom>
          <a:ln w="381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寄生蟲學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8" name="圓角矩形 55">
            <a:extLst>
              <a:ext uri="{FF2B5EF4-FFF2-40B4-BE49-F238E27FC236}">
                <a16:creationId xmlns:a16="http://schemas.microsoft.com/office/drawing/2014/main" id="{EDC75758-AB40-4825-808A-A1A370436942}"/>
              </a:ext>
            </a:extLst>
          </p:cNvPr>
          <p:cNvSpPr/>
          <p:nvPr/>
        </p:nvSpPr>
        <p:spPr>
          <a:xfrm>
            <a:off x="5795339" y="7166187"/>
            <a:ext cx="1060833" cy="598788"/>
          </a:xfrm>
          <a:prstGeom prst="round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zh-TW" altLang="en-US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智慧健康照顧實務</a:t>
            </a:r>
            <a:r>
              <a:rPr lang="en-US" altLang="zh-TW" sz="11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en-US" altLang="zh-TW" sz="1100" i="0" u="none" strike="sng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1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433</Words>
  <Application>Microsoft Office PowerPoint</Application>
  <PresentationFormat>A3 紙張 (297x420 公釐)</PresentationFormat>
  <Paragraphs>99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Tcuser</dc:creator>
  <cp:lastModifiedBy>tcu_user</cp:lastModifiedBy>
  <cp:revision>150</cp:revision>
  <cp:lastPrinted>2023-03-28T03:07:34Z</cp:lastPrinted>
  <dcterms:created xsi:type="dcterms:W3CDTF">2019-04-13T05:04:27Z</dcterms:created>
  <dcterms:modified xsi:type="dcterms:W3CDTF">2023-11-03T07:05:21Z</dcterms:modified>
</cp:coreProperties>
</file>